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Share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DDCE4-40DF-4E50-8BE1-10DE101EF5EE}">
  <a:tblStyle styleId="{737DDCE4-40DF-4E50-8BE1-10DE101EF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1c2e6dc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1c2e6dc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1c2e6dc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1c2e6dc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1c2e6dc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1c2e6dc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c2e6dc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c2e6dc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c2e6dc0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c2e6dc0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88ae0e4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88ae0e4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588ae0e4b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588ae0e4b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d3e57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1d3e57e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1d3e57e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1d3e57e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1d3e57e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1d3e57e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d3e57e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d3e57e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d3e57e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1d3e57e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d3e57e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1d3e57e3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245df65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245df65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88ae0e4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c2e6d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c2e6d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6a889f7a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6a889f7a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c2e6dc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c2e6dc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7" Type="http://schemas.openxmlformats.org/officeDocument/2006/relationships/slide" Target="../slides/slide2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15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7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7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subTitle" idx="1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5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6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hasCustomPrompt="1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 idx="7" hasCustomPrompt="1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 idx="8" hasCustomPrompt="1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ctrTitle" idx="2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ctrTitle" idx="3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4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ctrTitle" idx="5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6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 idx="7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 idx="8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 idx="9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ctrTitle" idx="2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3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ctrTitle" idx="5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ctrTitle" idx="7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3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5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6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7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8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ctrTitle" idx="2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ctrTitle" idx="3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ctrTitle" idx="4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ctrTitle" idx="5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6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7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subTitle" idx="8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1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 idx="2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3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 idx="4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6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7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8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9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 idx="13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3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4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ctrTitle" idx="5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6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ctrTitle" idx="7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8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ctrTitle" idx="9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13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ctrTitle" idx="14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5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ata.nashville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1846200" y="1510500"/>
            <a:ext cx="54516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Crime, City Services, and Resident Satisfaction in Nashville (2016 - 2018)</a:t>
            </a:r>
            <a:endParaRPr sz="42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5910475" y="46928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 Brown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Nashville Software School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Analytics Cohort 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25" y="73175"/>
            <a:ext cx="6106600" cy="49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84663"/>
            <a:ext cx="4886026" cy="4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5" y="1083750"/>
            <a:ext cx="3786850" cy="30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50" y="63500"/>
            <a:ext cx="4924402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75" y="1027388"/>
            <a:ext cx="3790119" cy="308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0" y="646000"/>
            <a:ext cx="6612901" cy="3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/>
          <p:nvPr/>
        </p:nvSpPr>
        <p:spPr>
          <a:xfrm>
            <a:off x="2667000" y="952500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2667075" y="1259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2667075" y="1883825"/>
            <a:ext cx="43800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2667075" y="3164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2667075" y="34692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61"/>
          <p:cNvSpPr txBox="1">
            <a:spLocks noGrp="1"/>
          </p:cNvSpPr>
          <p:nvPr>
            <p:ph type="ctrTitle" idx="4294967295"/>
          </p:nvPr>
        </p:nvSpPr>
        <p:spPr>
          <a:xfrm>
            <a:off x="1514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02" name="Google Shape;402;p61"/>
          <p:cNvSpPr txBox="1"/>
          <p:nvPr/>
        </p:nvSpPr>
        <p:spPr>
          <a:xfrm>
            <a:off x="-9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analyzing the Top 10 ZIPs most dissatisfied with crime, we find that only 5 of them are in the worst areas for crime …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839323"/>
            <a:ext cx="6298850" cy="36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/>
          <p:nvPr/>
        </p:nvSpPr>
        <p:spPr>
          <a:xfrm>
            <a:off x="322702" y="2021475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304027" y="3229422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0" name="Google Shape;410;p62"/>
          <p:cNvSpPr/>
          <p:nvPr/>
        </p:nvSpPr>
        <p:spPr>
          <a:xfrm>
            <a:off x="304027" y="2625461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322702" y="2308843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2"/>
          <p:cNvSpPr/>
          <p:nvPr/>
        </p:nvSpPr>
        <p:spPr>
          <a:xfrm>
            <a:off x="322702" y="1446739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ctrTitle" idx="4294967295"/>
          </p:nvPr>
        </p:nvSpPr>
        <p:spPr>
          <a:xfrm>
            <a:off x="67808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14" name="Google Shape;414;p62"/>
          <p:cNvSpPr txBox="1"/>
          <p:nvPr/>
        </p:nvSpPr>
        <p:spPr>
          <a:xfrm>
            <a:off x="66284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only 5 are for those most dissatisfied with police, as well.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hubNashville Requests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412750" y="4614325"/>
            <a:ext cx="8339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Of the 10 ZIP codes with the most requests, 7 are also in the worst areas for crime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94725"/>
            <a:ext cx="8340160" cy="4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 rot="-2700000">
            <a:off x="15109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64"/>
          <p:cNvSpPr/>
          <p:nvPr/>
        </p:nvSpPr>
        <p:spPr>
          <a:xfrm rot="-2700000">
            <a:off x="12061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0" name="Google Shape;430;p64"/>
          <p:cNvSpPr/>
          <p:nvPr/>
        </p:nvSpPr>
        <p:spPr>
          <a:xfrm rot="-2700000">
            <a:off x="920772" y="4136179"/>
            <a:ext cx="370807" cy="1196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64"/>
          <p:cNvSpPr/>
          <p:nvPr/>
        </p:nvSpPr>
        <p:spPr>
          <a:xfrm rot="-2700000">
            <a:off x="1755237" y="4117426"/>
            <a:ext cx="344927" cy="129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64"/>
          <p:cNvSpPr/>
          <p:nvPr/>
        </p:nvSpPr>
        <p:spPr>
          <a:xfrm rot="-2700000">
            <a:off x="2050911" y="4095360"/>
            <a:ext cx="344927" cy="1557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3" name="Google Shape;433;p64"/>
          <p:cNvSpPr/>
          <p:nvPr/>
        </p:nvSpPr>
        <p:spPr>
          <a:xfrm rot="-2700000">
            <a:off x="2302122" y="4122813"/>
            <a:ext cx="371655" cy="1349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4" name="Google Shape;434;p64"/>
          <p:cNvSpPr/>
          <p:nvPr/>
        </p:nvSpPr>
        <p:spPr>
          <a:xfrm rot="-2700000">
            <a:off x="25946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64"/>
          <p:cNvSpPr/>
          <p:nvPr/>
        </p:nvSpPr>
        <p:spPr>
          <a:xfrm rot="-2700000">
            <a:off x="31280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50" y="492875"/>
            <a:ext cx="6405599" cy="3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>
            <a:spLocks noGrp="1"/>
          </p:cNvSpPr>
          <p:nvPr>
            <p:ph type="ctrTitle" idx="4294967295"/>
          </p:nvPr>
        </p:nvSpPr>
        <p:spPr>
          <a:xfrm>
            <a:off x="-950" y="2730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Metro was Quick to Respond …</a:t>
            </a:r>
            <a:endParaRPr sz="2200"/>
          </a:p>
        </p:txBody>
      </p:sp>
      <p:sp>
        <p:nvSpPr>
          <p:cNvPr id="442" name="Google Shape;442;p65"/>
          <p:cNvSpPr txBox="1"/>
          <p:nvPr/>
        </p:nvSpPr>
        <p:spPr>
          <a:xfrm>
            <a:off x="-153350" y="10461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108,985 requests analyzed, it took anywhere from 1 to 2171 days to resolve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75% of all requests were resolved within 7 days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1943575"/>
            <a:ext cx="3171834" cy="3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75" y="1943575"/>
            <a:ext cx="5530875" cy="3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>
            <a:spLocks noGrp="1"/>
          </p:cNvSpPr>
          <p:nvPr>
            <p:ph type="ctrTitle" idx="4294967295"/>
          </p:nvPr>
        </p:nvSpPr>
        <p:spPr>
          <a:xfrm>
            <a:off x="136625" y="126400"/>
            <a:ext cx="677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… But There Were Still Some Common Problem Areas</a:t>
            </a:r>
            <a:endParaRPr sz="2200"/>
          </a:p>
        </p:txBody>
      </p:sp>
      <p:sp>
        <p:nvSpPr>
          <p:cNvPr id="450" name="Google Shape;450;p66"/>
          <p:cNvSpPr txBox="1"/>
          <p:nvPr/>
        </p:nvSpPr>
        <p:spPr>
          <a:xfrm>
            <a:off x="136625" y="726550"/>
            <a:ext cx="89121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Top 10 ZIP Codes where service requests took more than 8 days to resolve, 8 were also in the worst areas for crime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2789575" y="297815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2135500" y="2320668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6"/>
          <p:cNvSpPr/>
          <p:nvPr/>
        </p:nvSpPr>
        <p:spPr>
          <a:xfrm>
            <a:off x="867825" y="23303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230500" y="29399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154300" y="37781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6583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1725100" y="4641800"/>
            <a:ext cx="457200" cy="2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23347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 idx="4294967295"/>
          </p:nvPr>
        </p:nvSpPr>
        <p:spPr>
          <a:xfrm>
            <a:off x="75250" y="5778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Severe Offsets in Expectations</a:t>
            </a:r>
            <a:endParaRPr sz="2200"/>
          </a:p>
        </p:txBody>
      </p:sp>
      <p:sp>
        <p:nvSpPr>
          <p:cNvPr id="464" name="Google Shape;464;p67"/>
          <p:cNvSpPr txBox="1"/>
          <p:nvPr/>
        </p:nvSpPr>
        <p:spPr>
          <a:xfrm>
            <a:off x="75250" y="15033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ZIP Codes most dissatisfied with Trash and Debris, only 4 of them were in the Top 10 ZIP codes for longer resolution times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0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/>
          <p:nvPr/>
        </p:nvSpPr>
        <p:spPr>
          <a:xfrm rot="-2700000">
            <a:off x="3929210" y="41786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67"/>
          <p:cNvSpPr/>
          <p:nvPr/>
        </p:nvSpPr>
        <p:spPr>
          <a:xfrm rot="-2700000">
            <a:off x="57423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7"/>
          <p:cNvSpPr/>
          <p:nvPr/>
        </p:nvSpPr>
        <p:spPr>
          <a:xfrm rot="-2700000">
            <a:off x="61995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67"/>
          <p:cNvSpPr/>
          <p:nvPr/>
        </p:nvSpPr>
        <p:spPr>
          <a:xfrm rot="-2700000">
            <a:off x="7064620" y="4170325"/>
            <a:ext cx="486207" cy="2320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ctrTitle" idx="2"/>
          </p:nvPr>
        </p:nvSpPr>
        <p:spPr>
          <a:xfrm>
            <a:off x="2885692" y="19356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subTitle" idx="1"/>
          </p:nvPr>
        </p:nvSpPr>
        <p:spPr>
          <a:xfrm>
            <a:off x="2133184" y="23567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project and goals</a:t>
            </a:r>
            <a:endParaRPr/>
          </a:p>
        </p:txBody>
      </p:sp>
      <p:sp>
        <p:nvSpPr>
          <p:cNvPr id="267" name="Google Shape;267;p5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ctrTitle" idx="4"/>
          </p:nvPr>
        </p:nvSpPr>
        <p:spPr>
          <a:xfrm>
            <a:off x="3999188" y="18872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and Methodology</a:t>
            </a:r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subTitle" idx="5"/>
          </p:nvPr>
        </p:nvSpPr>
        <p:spPr>
          <a:xfrm>
            <a:off x="4240888" y="23073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datasets and how they were used</a:t>
            </a:r>
            <a:endParaRPr/>
          </a:p>
        </p:txBody>
      </p:sp>
      <p:sp>
        <p:nvSpPr>
          <p:cNvPr id="270" name="Google Shape;270;p50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ctrTitle" idx="7"/>
          </p:nvPr>
        </p:nvSpPr>
        <p:spPr>
          <a:xfrm>
            <a:off x="6974340" y="18942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ubTitle" idx="8"/>
          </p:nvPr>
        </p:nvSpPr>
        <p:spPr>
          <a:xfrm>
            <a:off x="6512506" y="23073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most impacted areas in Nashville</a:t>
            </a:r>
            <a:endParaRPr/>
          </a:p>
        </p:txBody>
      </p:sp>
      <p:sp>
        <p:nvSpPr>
          <p:cNvPr id="273" name="Google Shape;273;p50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ctrTitle" idx="13"/>
          </p:nvPr>
        </p:nvSpPr>
        <p:spPr>
          <a:xfrm>
            <a:off x="725626" y="36325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Requests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14"/>
          </p:nvPr>
        </p:nvSpPr>
        <p:spPr>
          <a:xfrm>
            <a:off x="725625" y="40475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requests submitted to hubNashville</a:t>
            </a:r>
            <a:endParaRPr/>
          </a:p>
        </p:txBody>
      </p:sp>
      <p:sp>
        <p:nvSpPr>
          <p:cNvPr id="276" name="Google Shape;276;p50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ctrTitle" idx="19"/>
          </p:nvPr>
        </p:nvSpPr>
        <p:spPr>
          <a:xfrm>
            <a:off x="28819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20"/>
          </p:nvPr>
        </p:nvSpPr>
        <p:spPr>
          <a:xfrm>
            <a:off x="28819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next</a:t>
            </a: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ctrTitle"/>
          </p:nvPr>
        </p:nvSpPr>
        <p:spPr>
          <a:xfrm>
            <a:off x="713225" y="439625"/>
            <a:ext cx="251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Agenda</a:t>
            </a:r>
            <a:endParaRPr sz="3800"/>
          </a:p>
        </p:txBody>
      </p:sp>
      <p:sp>
        <p:nvSpPr>
          <p:cNvPr id="281" name="Google Shape;281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5156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ctrTitle" idx="19"/>
          </p:nvPr>
        </p:nvSpPr>
        <p:spPr>
          <a:xfrm>
            <a:off x="52441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Demonstration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20"/>
          </p:nvPr>
        </p:nvSpPr>
        <p:spPr>
          <a:xfrm>
            <a:off x="52441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Nashville neighborhoods that interest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just 3 of those dissatisfied with Streets and Sidewalks were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68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475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/>
          <p:nvPr/>
        </p:nvSpPr>
        <p:spPr>
          <a:xfrm rot="-2700000">
            <a:off x="4523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8"/>
          <p:cNvSpPr/>
          <p:nvPr/>
        </p:nvSpPr>
        <p:spPr>
          <a:xfrm rot="-2700000">
            <a:off x="6315641" y="4170043"/>
            <a:ext cx="451417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8"/>
          <p:cNvSpPr/>
          <p:nvPr/>
        </p:nvSpPr>
        <p:spPr>
          <a:xfrm rot="-2700000">
            <a:off x="7190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and 3 final ones in those most dissatisfied with Codes Enforcement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69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516250"/>
            <a:ext cx="6294950" cy="41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/>
          <p:nvPr/>
        </p:nvSpPr>
        <p:spPr>
          <a:xfrm rot="-2700000">
            <a:off x="459386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69"/>
          <p:cNvSpPr/>
          <p:nvPr/>
        </p:nvSpPr>
        <p:spPr>
          <a:xfrm rot="-2700000">
            <a:off x="632531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69"/>
          <p:cNvSpPr/>
          <p:nvPr/>
        </p:nvSpPr>
        <p:spPr>
          <a:xfrm rot="-2700000">
            <a:off x="7161385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2"/>
          </p:nvPr>
        </p:nvSpPr>
        <p:spPr>
          <a:xfrm flipH="1">
            <a:off x="14788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0">
                <a:solidFill>
                  <a:schemeClr val="dk1"/>
                </a:solidFill>
              </a:rPr>
              <a:t>05</a:t>
            </a:r>
            <a:endParaRPr sz="14700">
              <a:solidFill>
                <a:schemeClr val="dk1"/>
              </a:solidFill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ctrTitle"/>
          </p:nvPr>
        </p:nvSpPr>
        <p:spPr>
          <a:xfrm flipH="1">
            <a:off x="3604800" y="2269925"/>
            <a:ext cx="3249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Conclusions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and Recommendations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ctrTitle" idx="2"/>
          </p:nvPr>
        </p:nvSpPr>
        <p:spPr>
          <a:xfrm>
            <a:off x="713225" y="3699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r>
              <a:rPr lang="en" sz="1800"/>
              <a:t>)  More </a:t>
            </a:r>
            <a:r>
              <a:rPr lang="en" sz="1800" dirty="0"/>
              <a:t>Data Needed to Substantiate      </a:t>
            </a:r>
            <a:br>
              <a:rPr lang="en" sz="1800" dirty="0"/>
            </a:br>
            <a:r>
              <a:rPr lang="en" sz="1800"/>
              <a:t>      Resident </a:t>
            </a:r>
            <a:r>
              <a:rPr lang="en" sz="1800" dirty="0"/>
              <a:t>Survey Claims</a:t>
            </a:r>
            <a:endParaRPr sz="1800" dirty="0"/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3"/>
          </p:nvPr>
        </p:nvSpPr>
        <p:spPr>
          <a:xfrm>
            <a:off x="637025" y="1226100"/>
            <a:ext cx="40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1)  Not Always a Strong Correlation 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Between High Crime/Speed of </a:t>
            </a:r>
            <a:br>
              <a:rPr lang="en" sz="1800" dirty="0"/>
            </a:br>
            <a:r>
              <a:rPr lang="en" sz="1800" dirty="0"/>
              <a:t>     Service  and Resident Satisfaction</a:t>
            </a:r>
            <a:endParaRPr sz="1800" dirty="0"/>
          </a:p>
        </p:txBody>
      </p:sp>
      <p:sp>
        <p:nvSpPr>
          <p:cNvPr id="503" name="Google Shape;503;p71"/>
          <p:cNvSpPr txBox="1">
            <a:spLocks noGrp="1"/>
          </p:cNvSpPr>
          <p:nvPr>
            <p:ph type="ctrTitle" idx="5"/>
          </p:nvPr>
        </p:nvSpPr>
        <p:spPr>
          <a:xfrm>
            <a:off x="637025" y="2279012"/>
            <a:ext cx="3739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There Was a High Correlation in       </a:t>
            </a:r>
            <a:br>
              <a:rPr lang="en" sz="1800" dirty="0"/>
            </a:br>
            <a:r>
              <a:rPr lang="en" sz="1800" dirty="0"/>
              <a:t>       Four ZIP Codes </a:t>
            </a:r>
            <a:endParaRPr sz="1800" dirty="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1"/>
          </p:nvPr>
        </p:nvSpPr>
        <p:spPr>
          <a:xfrm>
            <a:off x="941825" y="2787400"/>
            <a:ext cx="3444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37013 - Antioch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37115 - Madison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37207 - Brooklyn Heights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37208 - North Nashville/Germantown </a:t>
            </a:r>
            <a:endParaRPr sz="1200"/>
          </a:p>
        </p:txBody>
      </p:sp>
      <p:sp>
        <p:nvSpPr>
          <p:cNvPr id="505" name="Google Shape;505;p71"/>
          <p:cNvSpPr txBox="1">
            <a:spLocks noGrp="1"/>
          </p:cNvSpPr>
          <p:nvPr>
            <p:ph type="ctrTitle"/>
          </p:nvPr>
        </p:nvSpPr>
        <p:spPr>
          <a:xfrm>
            <a:off x="647400" y="470625"/>
            <a:ext cx="23493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Conclusions</a:t>
            </a:r>
            <a:endParaRPr sz="2800"/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ctrTitle" idx="2"/>
          </p:nvPr>
        </p:nvSpPr>
        <p:spPr>
          <a:xfrm>
            <a:off x="4294625" y="3318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3)  Expand Data Collected for MNPD   </a:t>
            </a:r>
            <a:br>
              <a:rPr lang="en" sz="1800" dirty="0"/>
            </a:br>
            <a:r>
              <a:rPr lang="en" sz="1800" dirty="0"/>
              <a:t>      Incidents and hubNashville    </a:t>
            </a:r>
            <a:br>
              <a:rPr lang="en" sz="1800" dirty="0"/>
            </a:br>
            <a:r>
              <a:rPr lang="en" sz="1800" dirty="0"/>
              <a:t>      Requests to Validate Survey </a:t>
            </a:r>
            <a:br>
              <a:rPr lang="en" sz="1800" dirty="0"/>
            </a:br>
            <a:r>
              <a:rPr lang="en" sz="1800" dirty="0"/>
              <a:t>      Responses</a:t>
            </a:r>
            <a:endParaRPr sz="1800" dirty="0"/>
          </a:p>
        </p:txBody>
      </p:sp>
      <p:sp>
        <p:nvSpPr>
          <p:cNvPr id="512" name="Google Shape;512;p72"/>
          <p:cNvSpPr txBox="1">
            <a:spLocks noGrp="1"/>
          </p:cNvSpPr>
          <p:nvPr>
            <p:ph type="ctrTitle" idx="3"/>
          </p:nvPr>
        </p:nvSpPr>
        <p:spPr>
          <a:xfrm>
            <a:off x="4294625" y="12453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1)  Conduct a New Resident </a:t>
            </a:r>
            <a:br>
              <a:rPr lang="en" sz="1800" dirty="0"/>
            </a:br>
            <a:r>
              <a:rPr lang="en" sz="1800" dirty="0"/>
              <a:t>     Satisfaction Survey</a:t>
            </a:r>
            <a:endParaRPr sz="1800" dirty="0"/>
          </a:p>
        </p:txBody>
      </p:sp>
      <p:sp>
        <p:nvSpPr>
          <p:cNvPr id="513" name="Google Shape;513;p72"/>
          <p:cNvSpPr txBox="1">
            <a:spLocks noGrp="1"/>
          </p:cNvSpPr>
          <p:nvPr>
            <p:ph type="ctrTitle" idx="5"/>
          </p:nvPr>
        </p:nvSpPr>
        <p:spPr>
          <a:xfrm>
            <a:off x="4294625" y="20497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Focus Improvement Efforts on    </a:t>
            </a:r>
            <a:br>
              <a:rPr lang="en" sz="1800" dirty="0"/>
            </a:br>
            <a:r>
              <a:rPr lang="en" sz="1800" dirty="0"/>
              <a:t>      the Four Identified ZIP Codes</a:t>
            </a:r>
            <a:endParaRPr sz="1800" dirty="0"/>
          </a:p>
        </p:txBody>
      </p:sp>
      <p:sp>
        <p:nvSpPr>
          <p:cNvPr id="514" name="Google Shape;514;p72"/>
          <p:cNvSpPr txBox="1">
            <a:spLocks noGrp="1"/>
          </p:cNvSpPr>
          <p:nvPr>
            <p:ph type="ctrTitle"/>
          </p:nvPr>
        </p:nvSpPr>
        <p:spPr>
          <a:xfrm>
            <a:off x="3390600" y="470625"/>
            <a:ext cx="3434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Recommendations</a:t>
            </a:r>
            <a:endParaRPr sz="2800"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>
            <a:spLocks noGrp="1"/>
          </p:cNvSpPr>
          <p:nvPr>
            <p:ph type="subTitle" idx="1"/>
          </p:nvPr>
        </p:nvSpPr>
        <p:spPr>
          <a:xfrm>
            <a:off x="4599425" y="266247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Stronger Crime Prevention Efforts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Quicker resolutions to Trash, Streets, and Property Requests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522" name="Google Shape;522;p73"/>
          <p:cNvSpPr txBox="1">
            <a:spLocks noGrp="1"/>
          </p:cNvSpPr>
          <p:nvPr>
            <p:ph type="ctrTitle"/>
          </p:nvPr>
        </p:nvSpPr>
        <p:spPr>
          <a:xfrm flipH="1">
            <a:off x="3666050" y="2120525"/>
            <a:ext cx="32496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Dashboard Demonstration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23" name="Google Shape;523;p73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529" name="Google Shape;529;p74"/>
          <p:cNvSpPr txBox="1">
            <a:spLocks noGrp="1"/>
          </p:cNvSpPr>
          <p:nvPr>
            <p:ph type="ctrTitle"/>
          </p:nvPr>
        </p:nvSpPr>
        <p:spPr>
          <a:xfrm flipH="1">
            <a:off x="3160050" y="2662767"/>
            <a:ext cx="2823900" cy="160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dk1"/>
                </a:solidFill>
              </a:rPr>
              <a:t>Special Thanks</a:t>
            </a:r>
            <a:endParaRPr sz="1050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AJ Grande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Chase Taylor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Dibran Rexhepi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Olariche </a:t>
            </a:r>
            <a:r>
              <a:rPr lang="en" sz="1050" dirty="0">
                <a:solidFill>
                  <a:schemeClr val="dk1"/>
                </a:solidFill>
              </a:rPr>
              <a:t>“Ola” Obi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Alex Wright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Sobiya Uddin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Members of NSS DA Cohort 09</a:t>
            </a:r>
            <a:br>
              <a:rPr lang="en" sz="1050" dirty="0">
                <a:solidFill>
                  <a:schemeClr val="dk1"/>
                </a:solidFill>
              </a:rPr>
            </a:br>
            <a:r>
              <a:rPr lang="en" sz="1050" dirty="0">
                <a:solidFill>
                  <a:schemeClr val="dk1"/>
                </a:solidFill>
              </a:rPr>
              <a:t>The Staff of Nashville Software School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C2ED3DD8-A354-8540-AEDF-9FD6D8F2F43F}"/>
              </a:ext>
            </a:extLst>
          </p:cNvPr>
          <p:cNvSpPr txBox="1">
            <a:spLocks/>
          </p:cNvSpPr>
          <p:nvPr/>
        </p:nvSpPr>
        <p:spPr>
          <a:xfrm flipH="1">
            <a:off x="3160050" y="1924775"/>
            <a:ext cx="2823900" cy="7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1"/>
                </a:solidFill>
              </a:rPr>
              <a:t>Questions</a:t>
            </a:r>
            <a:endParaRPr lang="en-US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ctrTitle"/>
          </p:nvPr>
        </p:nvSpPr>
        <p:spPr>
          <a:xfrm>
            <a:off x="424500" y="2632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Questions</a:t>
            </a:r>
            <a:endParaRPr sz="2200"/>
          </a:p>
        </p:txBody>
      </p:sp>
      <p:sp>
        <p:nvSpPr>
          <p:cNvPr id="296" name="Google Shape;296;p52"/>
          <p:cNvSpPr txBox="1"/>
          <p:nvPr/>
        </p:nvSpPr>
        <p:spPr>
          <a:xfrm>
            <a:off x="424500" y="1288200"/>
            <a:ext cx="21219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areas of Nashville are most impacted by crime?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the residents in those areas more dissatisfied with crime and police than other areas?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Does </a:t>
            </a: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living in a high-crime areas skew residents’ perceptions of other city services, as well?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anything be done to improve conditions?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00" y="76200"/>
            <a:ext cx="6292797" cy="42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6596700" y="3871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This project?</a:t>
            </a:r>
            <a:endParaRPr sz="2200"/>
          </a:p>
        </p:txBody>
      </p:sp>
      <p:sp>
        <p:nvSpPr>
          <p:cNvPr id="303" name="Google Shape;303;p53"/>
          <p:cNvSpPr txBox="1"/>
          <p:nvPr/>
        </p:nvSpPr>
        <p:spPr>
          <a:xfrm>
            <a:off x="6596700" y="1243750"/>
            <a:ext cx="23145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Worked for Metro since July 2019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 and its impact on an area of personal of interest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 skills I’ve developed in this course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650"/>
            <a:ext cx="6291896" cy="41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ctrTitle"/>
          </p:nvPr>
        </p:nvSpPr>
        <p:spPr>
          <a:xfrm flipH="1">
            <a:off x="2662125" y="2536475"/>
            <a:ext cx="29682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Used and 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ctrTitle" idx="2"/>
          </p:nvPr>
        </p:nvSpPr>
        <p:spPr>
          <a:xfrm>
            <a:off x="1627625" y="36235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(311) Service Requests</a:t>
            </a:r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ctrTitle" idx="3"/>
          </p:nvPr>
        </p:nvSpPr>
        <p:spPr>
          <a:xfrm>
            <a:off x="1627625" y="1911900"/>
            <a:ext cx="28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ctrTitle" idx="5"/>
          </p:nvPr>
        </p:nvSpPr>
        <p:spPr>
          <a:xfrm>
            <a:off x="1627625" y="2735525"/>
            <a:ext cx="325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Resident Survey Responses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1627625" y="2950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Responses by Metro residents about crime, quality of life, trash services, and other areas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6"/>
          </p:nvPr>
        </p:nvSpPr>
        <p:spPr>
          <a:xfrm>
            <a:off x="1627625" y="3838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Requests for service for things like street maintenance, trash removal, etc.</a:t>
            </a:r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8"/>
          </p:nvPr>
        </p:nvSpPr>
        <p:spPr>
          <a:xfrm>
            <a:off x="1627625" y="2139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of incidents that Metro Nashville Police have responded to, with supporting info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Used</a:t>
            </a:r>
            <a:endParaRPr sz="220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55"/>
          <p:cNvGrpSpPr/>
          <p:nvPr/>
        </p:nvGrpSpPr>
        <p:grpSpPr>
          <a:xfrm>
            <a:off x="1056121" y="2921207"/>
            <a:ext cx="371395" cy="301279"/>
            <a:chOff x="7550258" y="3832670"/>
            <a:chExt cx="371395" cy="301279"/>
          </a:xfrm>
        </p:grpSpPr>
        <p:sp>
          <p:nvSpPr>
            <p:cNvPr id="325" name="Google Shape;325;p5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5"/>
          <p:cNvSpPr txBox="1">
            <a:spLocks noGrp="1"/>
          </p:cNvSpPr>
          <p:nvPr>
            <p:ph type="subTitle" idx="8"/>
          </p:nvPr>
        </p:nvSpPr>
        <p:spPr>
          <a:xfrm>
            <a:off x="730150" y="870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data is open data available  through the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data.nashville.gov portal</a:t>
            </a:r>
            <a:r>
              <a:rPr lang="en" sz="1200"/>
              <a:t> and does not contain PID or sensitive information</a:t>
            </a:r>
            <a:endParaRPr sz="1200"/>
          </a:p>
        </p:txBody>
      </p:sp>
      <p:grpSp>
        <p:nvGrpSpPr>
          <p:cNvPr id="344" name="Google Shape;344;p55"/>
          <p:cNvGrpSpPr/>
          <p:nvPr/>
        </p:nvGrpSpPr>
        <p:grpSpPr>
          <a:xfrm>
            <a:off x="1138478" y="2117946"/>
            <a:ext cx="269343" cy="348543"/>
            <a:chOff x="3119678" y="3360146"/>
            <a:chExt cx="269343" cy="348543"/>
          </a:xfrm>
        </p:grpSpPr>
        <p:sp>
          <p:nvSpPr>
            <p:cNvPr id="345" name="Google Shape;345;p5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55"/>
          <p:cNvGrpSpPr/>
          <p:nvPr/>
        </p:nvGrpSpPr>
        <p:grpSpPr>
          <a:xfrm>
            <a:off x="1103805" y="3702381"/>
            <a:ext cx="342144" cy="362704"/>
            <a:chOff x="2704005" y="4258781"/>
            <a:chExt cx="342144" cy="362704"/>
          </a:xfrm>
        </p:grpSpPr>
        <p:sp>
          <p:nvSpPr>
            <p:cNvPr id="353" name="Google Shape;353;p5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ctrTitle"/>
          </p:nvPr>
        </p:nvSpPr>
        <p:spPr>
          <a:xfrm>
            <a:off x="3619200" y="242025"/>
            <a:ext cx="5165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</a:t>
            </a:r>
            <a:endParaRPr sz="2200"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>
            <a:spLocks noGrp="1"/>
          </p:cNvSpPr>
          <p:nvPr>
            <p:ph type="subTitle" idx="8"/>
          </p:nvPr>
        </p:nvSpPr>
        <p:spPr>
          <a:xfrm>
            <a:off x="3625750" y="565325"/>
            <a:ext cx="5165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Determine the 10 areas most impacted by crime using MNPD Incidents, analyze responses on crime using Resident Survey, then examine service requests and service satisfaction using hubNashville Requests.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Data Manipulation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that fall outside of Davidson County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any rows where the ZIP code wasn’t known/blank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kept incidents where police could take conclusive action (i.e. no false reports, refusal to prosecute,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from survey with less than 10 responses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Combined Very Dissatisfied, Dissatisfied, and Neutral responses to survey into one categories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Limitations/Considerations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data concluded in 2018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responses skewed to about 15 ZIP codes and roughly 2,000 responses (less than 1% of the population at that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ability to gauge “accuracy” of survey responses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57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MNPD Incidents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755</Words>
  <Application>Microsoft Office PowerPoint</Application>
  <PresentationFormat>On-screen Show (16:9)</PresentationFormat>
  <Paragraphs>106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DM Serif Display</vt:lpstr>
      <vt:lpstr>Open Sans</vt:lpstr>
      <vt:lpstr>Open Sans Light</vt:lpstr>
      <vt:lpstr>Share</vt:lpstr>
      <vt:lpstr>Arial</vt:lpstr>
      <vt:lpstr>Fira Sans Extra Condensed Medium</vt:lpstr>
      <vt:lpstr>Investment Business Plan By Slidesgo</vt:lpstr>
      <vt:lpstr>Crime, City Services, and Resident Satisfaction in Nashville (2016 - 2018)</vt:lpstr>
      <vt:lpstr>Introduction</vt:lpstr>
      <vt:lpstr>Introduction</vt:lpstr>
      <vt:lpstr>Data Questions</vt:lpstr>
      <vt:lpstr>Why This project?</vt:lpstr>
      <vt:lpstr>Data Used and Methodology</vt:lpstr>
      <vt:lpstr>hubNashville (311) Service Requests</vt:lpstr>
      <vt:lpstr>Methodology</vt:lpstr>
      <vt:lpstr>MNPD Incidents</vt:lpstr>
      <vt:lpstr>PowerPoint Presentation</vt:lpstr>
      <vt:lpstr>PowerPoint Presentation</vt:lpstr>
      <vt:lpstr>PowerPoint Presentation</vt:lpstr>
      <vt:lpstr>Interesting Correlations</vt:lpstr>
      <vt:lpstr>Interesting Correlations</vt:lpstr>
      <vt:lpstr>hubNashville Requests</vt:lpstr>
      <vt:lpstr>PowerPoint Presentation</vt:lpstr>
      <vt:lpstr>Metro was Quick to Respond …</vt:lpstr>
      <vt:lpstr>… But There Were Still Some Common Problem Areas</vt:lpstr>
      <vt:lpstr>Severe Offsets in Expectations</vt:lpstr>
      <vt:lpstr>Cont’d.</vt:lpstr>
      <vt:lpstr>Cont’d.</vt:lpstr>
      <vt:lpstr>05</vt:lpstr>
      <vt:lpstr>3)  More Data Needed to Substantiate             Resident Survey Claims</vt:lpstr>
      <vt:lpstr>3)  Expand Data Collected for MNPD          Incidents and hubNashville           Requests to Validate Survey        Responses</vt:lpstr>
      <vt:lpstr>Dashboard Demonstration</vt:lpstr>
      <vt:lpstr> Special Thanks AJ Grande Chase Taylor Dibran Rexhepi Olariche “Ola” Obi Alex Wright Sobiya Uddin Members of NSS DA Cohort 09 The Staff of Nashville Software School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Crime, City Services, and Resident Satisfaction in Nashville (2016 - 2018)</dc:title>
  <cp:lastModifiedBy>Edward Brown</cp:lastModifiedBy>
  <cp:revision>7</cp:revision>
  <dcterms:modified xsi:type="dcterms:W3CDTF">2023-10-27T00:12:33Z</dcterms:modified>
</cp:coreProperties>
</file>